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Montserrat"/>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Lato-bold.fntdata"/><Relationship Id="rId14" Type="http://schemas.openxmlformats.org/officeDocument/2006/relationships/slide" Target="slides/slide9.xml"/><Relationship Id="rId36" Type="http://schemas.openxmlformats.org/officeDocument/2006/relationships/font" Target="fonts/Lato-regular.fntdata"/><Relationship Id="rId17" Type="http://schemas.openxmlformats.org/officeDocument/2006/relationships/slide" Target="slides/slide12.xml"/><Relationship Id="rId39" Type="http://schemas.openxmlformats.org/officeDocument/2006/relationships/font" Target="fonts/Lato-boldItalic.fntdata"/><Relationship Id="rId16" Type="http://schemas.openxmlformats.org/officeDocument/2006/relationships/slide" Target="slides/slide11.xml"/><Relationship Id="rId38" Type="http://schemas.openxmlformats.org/officeDocument/2006/relationships/font" Target="fonts/La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467730f873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467730f873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467730f873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467730f873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Derive this</a:t>
            </a:r>
            <a:endParaRPr/>
          </a:p>
          <a:p>
            <a:pPr indent="0" lvl="0" marL="0" rtl="0" algn="l">
              <a:spcBef>
                <a:spcPts val="0"/>
              </a:spcBef>
              <a:spcAft>
                <a:spcPts val="0"/>
              </a:spcAft>
              <a:buNone/>
            </a:pPr>
            <a:r>
              <a:rPr lang="en"/>
              <a:t>f=ma, f=mra, t = mr^2a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467730f873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467730f873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 net mass * r^2 a) 48 kg*m^2</a:t>
            </a:r>
            <a:endParaRPr/>
          </a:p>
          <a:p>
            <a:pPr indent="0" lvl="0" marL="0" rtl="0" algn="l">
              <a:spcBef>
                <a:spcPts val="0"/>
              </a:spcBef>
              <a:spcAft>
                <a:spcPts val="0"/>
              </a:spcAft>
              <a:buNone/>
            </a:pPr>
            <a:r>
              <a:rPr lang="en"/>
              <a:t>b) 143 kg*m^2</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467730f873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467730f873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467730f873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467730f873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467730f873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467730f873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467730f873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467730f873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467730f873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467730f873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46b8ce857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46b8ce857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highlight>
                  <a:srgbClr val="F1F6FB"/>
                </a:highlight>
              </a:rPr>
              <a:t>ω</a:t>
            </a:r>
            <a:r>
              <a:rPr lang="en" sz="950">
                <a:highlight>
                  <a:srgbClr val="F1F6FB"/>
                </a:highlight>
              </a:rPr>
              <a:t>^2/</a:t>
            </a:r>
            <a:r>
              <a:rPr lang="en" sz="1350">
                <a:highlight>
                  <a:srgbClr val="F1F6FB"/>
                </a:highlight>
              </a:rPr>
              <a:t>20π</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46b8ce857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46b8ce857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467730f87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467730f87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1.1 km</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46b8ce8578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46b8ce8578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46b8ce8578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46b8ce8578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46b8ce8578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46b8ce8578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 work kinetic energy theorem</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46b8ce8578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46b8ce8578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 - compare I’s of the two dumbells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46b8ce8578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46b8ce8578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46b8ce8578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46b8ce8578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4000N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46b8ce8578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46b8ce8578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highlight>
                  <a:srgbClr val="F1F6FB"/>
                </a:highlight>
              </a:rPr>
              <a:t>Yes; they exert a force of </a:t>
            </a:r>
            <a:r>
              <a:rPr lang="en" sz="1350">
                <a:highlight>
                  <a:srgbClr val="F1F6FB"/>
                </a:highlight>
              </a:rPr>
              <a:t>6325N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467730f873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467730f873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67730f873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67730f873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Angular acceleration is change in angular velocity over time, and angular velocity is change in theta over time</a:t>
            </a:r>
            <a:endParaRPr/>
          </a:p>
          <a:p>
            <a:pPr indent="0" lvl="0" marL="0" rtl="0" algn="l">
              <a:spcBef>
                <a:spcPts val="0"/>
              </a:spcBef>
              <a:spcAft>
                <a:spcPts val="0"/>
              </a:spcAft>
              <a:buNone/>
            </a:pPr>
            <a:r>
              <a:rPr lang="en"/>
              <a:t>Circular acceleration uses the same equation as the past</a:t>
            </a:r>
            <a:endParaRPr/>
          </a:p>
          <a:p>
            <a:pPr indent="0" lvl="0" marL="0" rtl="0" algn="l">
              <a:spcBef>
                <a:spcPts val="0"/>
              </a:spcBef>
              <a:spcAft>
                <a:spcPts val="0"/>
              </a:spcAft>
              <a:buNone/>
            </a:pPr>
            <a:r>
              <a:rPr lang="en"/>
              <a:t>Frequency is equal to angular velocity over 2pi</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467730f873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467730f873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467730f873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467730f873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467730f873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467730f873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Pushing a door - example</a:t>
            </a:r>
            <a:endParaRPr/>
          </a:p>
          <a:p>
            <a:pPr indent="0" lvl="0" marL="0" rtl="0" algn="l">
              <a:spcBef>
                <a:spcPts val="0"/>
              </a:spcBef>
              <a:spcAft>
                <a:spcPts val="0"/>
              </a:spcAft>
              <a:buNone/>
            </a:pPr>
            <a:r>
              <a:rPr lang="en"/>
              <a:t>The angular acceleration of the door is proportional not only to the magnitude of the force, but also directly proportional to the perpendicular distance from the axis of rotation to the line along which the force acts - distance is called lever/moment arm, labeled as 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467730f873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467730f873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467730f873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467730f873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0.png"/><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 8</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Rotation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Rotational Inertia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Rotational Inertia</a:t>
            </a:r>
            <a:endParaRPr/>
          </a:p>
        </p:txBody>
      </p:sp>
      <p:sp>
        <p:nvSpPr>
          <p:cNvPr id="196" name="Google Shape;196;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Rotational equivalent of </a:t>
            </a:r>
            <a:r>
              <a:rPr lang="en"/>
              <a:t>Newton's</a:t>
            </a:r>
            <a:r>
              <a:rPr lang="en"/>
              <a:t> second law</a:t>
            </a:r>
            <a:endParaRPr/>
          </a:p>
          <a:p>
            <a:pPr indent="0" lvl="0" marL="0" rtl="0" algn="l">
              <a:spcBef>
                <a:spcPts val="1600"/>
              </a:spcBef>
              <a:spcAft>
                <a:spcPts val="1600"/>
              </a:spcAft>
              <a:buNone/>
            </a:pPr>
            <a:r>
              <a:rPr lang="en"/>
              <a:t>Moment of Inertia is going to be different for different shapes</a:t>
            </a:r>
            <a:endParaRPr/>
          </a:p>
        </p:txBody>
      </p:sp>
      <p:pic>
        <p:nvPicPr>
          <p:cNvPr id="197" name="Google Shape;197;p23"/>
          <p:cNvPicPr preferRelativeResize="0"/>
          <p:nvPr/>
        </p:nvPicPr>
        <p:blipFill>
          <a:blip r:embed="rId3">
            <a:alphaModFix/>
          </a:blip>
          <a:stretch>
            <a:fillRect/>
          </a:stretch>
        </p:blipFill>
        <p:spPr>
          <a:xfrm>
            <a:off x="3667113" y="3505200"/>
            <a:ext cx="5476875" cy="1638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pic>
        <p:nvPicPr>
          <p:cNvPr id="202" name="Google Shape;202;p24"/>
          <p:cNvPicPr preferRelativeResize="0"/>
          <p:nvPr/>
        </p:nvPicPr>
        <p:blipFill>
          <a:blip r:embed="rId3">
            <a:alphaModFix/>
          </a:blip>
          <a:stretch>
            <a:fillRect/>
          </a:stretch>
        </p:blipFill>
        <p:spPr>
          <a:xfrm>
            <a:off x="1300946" y="164200"/>
            <a:ext cx="6796051" cy="4931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5"/>
          <p:cNvSpPr txBox="1"/>
          <p:nvPr>
            <p:ph idx="1" type="body"/>
          </p:nvPr>
        </p:nvSpPr>
        <p:spPr>
          <a:xfrm>
            <a:off x="1297500" y="341950"/>
            <a:ext cx="7038900" cy="405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A 15N force is applied to a cord wrapped around a pulley of mass M = 4 kg and radius R = 33 cm. The pulley is observed to accelerate </a:t>
            </a:r>
            <a:r>
              <a:rPr lang="en" sz="1800"/>
              <a:t>uniformly</a:t>
            </a:r>
            <a:r>
              <a:rPr lang="en" sz="1800"/>
              <a:t> from rest to reach an angular speed of 30 rad/s in 3 s. If there is a frictional torque , torque = 1.1 m*N, determine the moment of inertia of the pulley. The pulley is assumed to rotate about its center. </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Rotational Kinetic Energy</a:t>
            </a:r>
            <a:endParaRPr/>
          </a:p>
        </p:txBody>
      </p:sp>
      <p:sp>
        <p:nvSpPr>
          <p:cNvPr id="213" name="Google Shape;213;p26"/>
          <p:cNvSpPr txBox="1"/>
          <p:nvPr/>
        </p:nvSpPr>
        <p:spPr>
          <a:xfrm>
            <a:off x="1507350" y="1397175"/>
            <a:ext cx="5712000" cy="346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Like regular kinetic energy</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rPr lang="en">
                <a:solidFill>
                  <a:srgbClr val="FFFFFF"/>
                </a:solidFill>
              </a:rPr>
              <a:t>K = ½*I*⍵</a:t>
            </a: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pic>
        <p:nvPicPr>
          <p:cNvPr id="218" name="Google Shape;218;p27"/>
          <p:cNvPicPr preferRelativeResize="0"/>
          <p:nvPr/>
        </p:nvPicPr>
        <p:blipFill rotWithShape="1">
          <a:blip r:embed="rId3">
            <a:alphaModFix/>
          </a:blip>
          <a:srcRect b="42941" l="39569" r="37774" t="26436"/>
          <a:stretch/>
        </p:blipFill>
        <p:spPr>
          <a:xfrm>
            <a:off x="1260750" y="50225"/>
            <a:ext cx="6699008" cy="50932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Angular Momentum</a:t>
            </a:r>
            <a:endParaRPr/>
          </a:p>
        </p:txBody>
      </p:sp>
      <p:sp>
        <p:nvSpPr>
          <p:cNvPr id="224" name="Google Shape;224;p2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Denoted by L</a:t>
            </a:r>
            <a:endParaRPr/>
          </a:p>
          <a:p>
            <a:pPr indent="-311150" lvl="0" marL="457200" rtl="0" algn="l">
              <a:spcBef>
                <a:spcPts val="0"/>
              </a:spcBef>
              <a:spcAft>
                <a:spcPts val="0"/>
              </a:spcAft>
              <a:buSzPts val="1300"/>
              <a:buChar char="●"/>
            </a:pPr>
            <a:r>
              <a:rPr lang="en"/>
              <a:t>L = I⍵</a:t>
            </a:r>
            <a:endParaRPr/>
          </a:p>
          <a:p>
            <a:pPr indent="-311150" lvl="0" marL="457200" rtl="0" algn="l">
              <a:spcBef>
                <a:spcPts val="0"/>
              </a:spcBef>
              <a:spcAft>
                <a:spcPts val="0"/>
              </a:spcAft>
              <a:buSzPts val="1300"/>
              <a:buChar char="●"/>
            </a:pPr>
            <a:r>
              <a:rPr lang="en"/>
              <a:t>Σ𝛕 = ΔL/Δt</a:t>
            </a:r>
            <a:endParaRPr/>
          </a:p>
          <a:p>
            <a:pPr indent="-311150" lvl="0" marL="457200" rtl="0" algn="l">
              <a:spcBef>
                <a:spcPts val="0"/>
              </a:spcBef>
              <a:spcAft>
                <a:spcPts val="0"/>
              </a:spcAft>
              <a:buSzPts val="1300"/>
              <a:buChar char="●"/>
            </a:pPr>
            <a:r>
              <a:rPr lang="en"/>
              <a:t>Law of conservation of angular momentum</a:t>
            </a:r>
            <a:endParaRPr/>
          </a:p>
          <a:p>
            <a:pPr indent="-298450" lvl="1" marL="914400" rtl="0" algn="l">
              <a:spcBef>
                <a:spcPts val="0"/>
              </a:spcBef>
              <a:spcAft>
                <a:spcPts val="0"/>
              </a:spcAft>
              <a:buSzPts val="1100"/>
              <a:buChar char="○"/>
            </a:pPr>
            <a:r>
              <a:rPr lang="en"/>
              <a:t>The total angular momentum of a rotating body remains constant if the net torque acting on it is zero</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pic>
        <p:nvPicPr>
          <p:cNvPr id="229" name="Google Shape;229;p29"/>
          <p:cNvPicPr preferRelativeResize="0"/>
          <p:nvPr/>
        </p:nvPicPr>
        <p:blipFill rotWithShape="1">
          <a:blip r:embed="rId3">
            <a:alphaModFix/>
          </a:blip>
          <a:srcRect b="30796" l="33960" r="35324" t="33805"/>
          <a:stretch/>
        </p:blipFill>
        <p:spPr>
          <a:xfrm>
            <a:off x="1135200" y="236100"/>
            <a:ext cx="7569786" cy="49074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0"/>
          <p:cNvSpPr txBox="1"/>
          <p:nvPr>
            <p:ph idx="1" type="body"/>
          </p:nvPr>
        </p:nvSpPr>
        <p:spPr>
          <a:xfrm>
            <a:off x="1297500" y="284200"/>
            <a:ext cx="7038900" cy="4194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FFFFFF"/>
                </a:solidFill>
                <a:latin typeface="Arial"/>
                <a:ea typeface="Arial"/>
                <a:cs typeface="Arial"/>
                <a:sym typeface="Arial"/>
              </a:rPr>
              <a:t>A horizontally mounted wheel of radius r is initially at rest, and then begins to accelerate constantly until it has reached an angular velocity ω after 5 complete revolutions. What was the angular acceleration of the wheel?</a:t>
            </a:r>
            <a:endParaRPr sz="24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1" name="Google Shape;241;p31"/>
          <p:cNvPicPr preferRelativeResize="0"/>
          <p:nvPr/>
        </p:nvPicPr>
        <p:blipFill rotWithShape="1">
          <a:blip r:embed="rId3">
            <a:alphaModFix/>
          </a:blip>
          <a:srcRect b="12496" l="0" r="0" t="7657"/>
          <a:stretch/>
        </p:blipFill>
        <p:spPr>
          <a:xfrm>
            <a:off x="0" y="393750"/>
            <a:ext cx="9144000" cy="41068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Circular Motion Review</a:t>
            </a:r>
            <a:endParaRPr/>
          </a:p>
        </p:txBody>
      </p:sp>
      <p:sp>
        <p:nvSpPr>
          <p:cNvPr id="141" name="Google Shape;141;p14"/>
          <p:cNvSpPr txBox="1"/>
          <p:nvPr>
            <p:ph idx="1" type="body"/>
          </p:nvPr>
        </p:nvSpPr>
        <p:spPr>
          <a:xfrm>
            <a:off x="1297500" y="1073750"/>
            <a:ext cx="7038900" cy="3405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t>A pilot performs an evasive maneuver by diving vertically at 310 m/s. If he can withstand an acceleration of 9.0 g’s without blacking out, at what altitude must he begin to pull out of the dive to avoid crashing into the sea?</a:t>
            </a:r>
            <a:endParaRPr sz="2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8" name="Google Shape;248;p32"/>
          <p:cNvPicPr preferRelativeResize="0"/>
          <p:nvPr/>
        </p:nvPicPr>
        <p:blipFill rotWithShape="1">
          <a:blip r:embed="rId3">
            <a:alphaModFix/>
          </a:blip>
          <a:srcRect b="2716" l="0" r="0" t="4887"/>
          <a:stretch/>
        </p:blipFill>
        <p:spPr>
          <a:xfrm>
            <a:off x="0" y="251575"/>
            <a:ext cx="9144000" cy="47521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pic>
        <p:nvPicPr>
          <p:cNvPr id="253" name="Google Shape;253;p33"/>
          <p:cNvPicPr preferRelativeResize="0"/>
          <p:nvPr/>
        </p:nvPicPr>
        <p:blipFill rotWithShape="1">
          <a:blip r:embed="rId3">
            <a:alphaModFix/>
          </a:blip>
          <a:srcRect b="40397" l="30010" r="43495" t="8154"/>
          <a:stretch/>
        </p:blipFill>
        <p:spPr>
          <a:xfrm>
            <a:off x="3028350" y="5"/>
            <a:ext cx="2202701" cy="2406024"/>
          </a:xfrm>
          <a:prstGeom prst="rect">
            <a:avLst/>
          </a:prstGeom>
          <a:noFill/>
          <a:ln>
            <a:noFill/>
          </a:ln>
        </p:spPr>
      </p:pic>
      <p:pic>
        <p:nvPicPr>
          <p:cNvPr id="254" name="Google Shape;254;p33"/>
          <p:cNvPicPr preferRelativeResize="0"/>
          <p:nvPr/>
        </p:nvPicPr>
        <p:blipFill rotWithShape="1">
          <a:blip r:embed="rId4">
            <a:alphaModFix/>
          </a:blip>
          <a:srcRect b="46776" l="0" r="0" t="7234"/>
          <a:stretch/>
        </p:blipFill>
        <p:spPr>
          <a:xfrm>
            <a:off x="0" y="2399350"/>
            <a:ext cx="9144000" cy="236541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61" name="Google Shape;261;p34"/>
          <p:cNvPicPr preferRelativeResize="0"/>
          <p:nvPr/>
        </p:nvPicPr>
        <p:blipFill rotWithShape="1">
          <a:blip r:embed="rId3">
            <a:alphaModFix/>
          </a:blip>
          <a:srcRect b="6430" l="0" r="0" t="10595"/>
          <a:stretch/>
        </p:blipFill>
        <p:spPr>
          <a:xfrm>
            <a:off x="0" y="545100"/>
            <a:ext cx="9144000" cy="426762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68" name="Google Shape;268;p35"/>
          <p:cNvPicPr preferRelativeResize="0"/>
          <p:nvPr/>
        </p:nvPicPr>
        <p:blipFill rotWithShape="1">
          <a:blip r:embed="rId3">
            <a:alphaModFix/>
          </a:blip>
          <a:srcRect b="10150" l="0" r="0" t="11949"/>
          <a:stretch/>
        </p:blipFill>
        <p:spPr>
          <a:xfrm>
            <a:off x="0" y="614975"/>
            <a:ext cx="9144000" cy="40067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pic>
        <p:nvPicPr>
          <p:cNvPr id="273" name="Google Shape;273;p36"/>
          <p:cNvPicPr preferRelativeResize="0"/>
          <p:nvPr/>
        </p:nvPicPr>
        <p:blipFill rotWithShape="1">
          <a:blip r:embed="rId3">
            <a:alphaModFix/>
          </a:blip>
          <a:srcRect b="58246" l="15642" r="20820" t="9326"/>
          <a:stretch/>
        </p:blipFill>
        <p:spPr>
          <a:xfrm>
            <a:off x="1644625" y="16850"/>
            <a:ext cx="5809747" cy="1667902"/>
          </a:xfrm>
          <a:prstGeom prst="rect">
            <a:avLst/>
          </a:prstGeom>
          <a:noFill/>
          <a:ln>
            <a:noFill/>
          </a:ln>
        </p:spPr>
      </p:pic>
      <p:pic>
        <p:nvPicPr>
          <p:cNvPr id="274" name="Google Shape;274;p36"/>
          <p:cNvPicPr preferRelativeResize="0"/>
          <p:nvPr/>
        </p:nvPicPr>
        <p:blipFill rotWithShape="1">
          <a:blip r:embed="rId4">
            <a:alphaModFix/>
          </a:blip>
          <a:srcRect b="12745" l="0" r="0" t="15167"/>
          <a:stretch/>
        </p:blipFill>
        <p:spPr>
          <a:xfrm>
            <a:off x="284575" y="1684750"/>
            <a:ext cx="8529862" cy="34587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7"/>
          <p:cNvSpPr txBox="1"/>
          <p:nvPr>
            <p:ph idx="1" type="body"/>
          </p:nvPr>
        </p:nvSpPr>
        <p:spPr>
          <a:xfrm>
            <a:off x="1297500" y="321475"/>
            <a:ext cx="7038900" cy="4157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A 5000 kg rocket is at rest in deep space. The rocket burns fuel pushing 10 kg of exhaust gases rearward at 4000 m/s. This process takes 10 s. During the time interval what average force is applied to the rocket?</a:t>
            </a:r>
            <a:endParaRPr sz="1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38"/>
          <p:cNvSpPr txBox="1"/>
          <p:nvPr>
            <p:ph idx="1" type="body"/>
          </p:nvPr>
        </p:nvSpPr>
        <p:spPr>
          <a:xfrm>
            <a:off x="1297500" y="246925"/>
            <a:ext cx="7038900" cy="42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Arial"/>
                <a:ea typeface="Arial"/>
                <a:cs typeface="Arial"/>
                <a:sym typeface="Arial"/>
              </a:rPr>
              <a:t>A group of ten friends, each of mass 50kg, want to test the strength of a trampoline. At their highest jump, each friend is 2m above the trampoline. They all land on the trampoline at the same time and decelerate at a constant rate to a point of zero velocity over a period of 0.5s. The trampoline has a threshold of 5000N, above which it breaks. Do the friends succeed in breaking their trampoline?</a:t>
            </a:r>
            <a:endParaRPr sz="1800">
              <a:solidFill>
                <a:srgbClr val="FFFFFF"/>
              </a:solidFill>
              <a:latin typeface="Arial"/>
              <a:ea typeface="Arial"/>
              <a:cs typeface="Arial"/>
              <a:sym typeface="Arial"/>
            </a:endParaRPr>
          </a:p>
          <a:p>
            <a:pPr indent="0" lvl="0" marL="0" rtl="0" algn="l">
              <a:spcBef>
                <a:spcPts val="1600"/>
              </a:spcBef>
              <a:spcAft>
                <a:spcPts val="1600"/>
              </a:spcAft>
              <a:buNone/>
            </a:pPr>
            <a:r>
              <a:t/>
            </a:r>
            <a:endParaRPr sz="18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we start</a:t>
            </a:r>
            <a:endParaRPr/>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360 degrees or 2𝝅 radians in a circle</a:t>
            </a:r>
            <a:endParaRPr sz="2400"/>
          </a:p>
          <a:p>
            <a:pPr indent="-381000" lvl="0" marL="457200" rtl="0" algn="l">
              <a:spcBef>
                <a:spcPts val="0"/>
              </a:spcBef>
              <a:spcAft>
                <a:spcPts val="0"/>
              </a:spcAft>
              <a:buSzPts val="2400"/>
              <a:buChar char="●"/>
            </a:pPr>
            <a:r>
              <a:rPr lang="en" sz="2400"/>
              <a:t>Circumference of a circle is </a:t>
            </a:r>
            <a:r>
              <a:rPr lang="en" sz="2400"/>
              <a:t>2𝝅r</a:t>
            </a:r>
            <a:endParaRPr sz="2400"/>
          </a:p>
          <a:p>
            <a:pPr indent="-381000" lvl="0" marL="457200" rtl="0" algn="l">
              <a:spcBef>
                <a:spcPts val="0"/>
              </a:spcBef>
              <a:spcAft>
                <a:spcPts val="0"/>
              </a:spcAft>
              <a:buSzPts val="2400"/>
              <a:buChar char="●"/>
            </a:pPr>
            <a:r>
              <a:rPr lang="en" sz="2400"/>
              <a:t>Θ = l/r (Theta is equal to the arc length subtended by the angle theta in radians over the radius of the circle)</a:t>
            </a:r>
            <a:endParaRPr sz="2400"/>
          </a:p>
          <a:p>
            <a:pPr indent="-381000" lvl="0" marL="457200" rtl="0" algn="l">
              <a:spcBef>
                <a:spcPts val="0"/>
              </a:spcBef>
              <a:spcAft>
                <a:spcPts val="0"/>
              </a:spcAft>
              <a:buSzPts val="2400"/>
              <a:buChar char="●"/>
            </a:pPr>
            <a:r>
              <a:rPr lang="en" sz="2400"/>
              <a:t>Period is the inverse of frequency</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Angular Equations</a:t>
            </a:r>
            <a:endParaRPr/>
          </a:p>
        </p:txBody>
      </p:sp>
      <p:pic>
        <p:nvPicPr>
          <p:cNvPr id="153" name="Google Shape;153;p16"/>
          <p:cNvPicPr preferRelativeResize="0"/>
          <p:nvPr/>
        </p:nvPicPr>
        <p:blipFill>
          <a:blip r:embed="rId3">
            <a:alphaModFix/>
          </a:blip>
          <a:stretch>
            <a:fillRect/>
          </a:stretch>
        </p:blipFill>
        <p:spPr>
          <a:xfrm>
            <a:off x="5149450" y="2098575"/>
            <a:ext cx="3476849" cy="2359450"/>
          </a:xfrm>
          <a:prstGeom prst="rect">
            <a:avLst/>
          </a:prstGeom>
          <a:noFill/>
          <a:ln>
            <a:noFill/>
          </a:ln>
        </p:spPr>
      </p:pic>
      <p:pic>
        <p:nvPicPr>
          <p:cNvPr id="154" name="Google Shape;154;p16"/>
          <p:cNvPicPr preferRelativeResize="0"/>
          <p:nvPr/>
        </p:nvPicPr>
        <p:blipFill>
          <a:blip r:embed="rId4">
            <a:alphaModFix/>
          </a:blip>
          <a:stretch>
            <a:fillRect/>
          </a:stretch>
        </p:blipFill>
        <p:spPr>
          <a:xfrm>
            <a:off x="152400" y="1460250"/>
            <a:ext cx="4707799" cy="3530849"/>
          </a:xfrm>
          <a:prstGeom prst="rect">
            <a:avLst/>
          </a:prstGeom>
          <a:noFill/>
          <a:ln>
            <a:noFill/>
          </a:ln>
        </p:spPr>
      </p:pic>
      <p:cxnSp>
        <p:nvCxnSpPr>
          <p:cNvPr id="155" name="Google Shape;155;p16"/>
          <p:cNvCxnSpPr/>
          <p:nvPr/>
        </p:nvCxnSpPr>
        <p:spPr>
          <a:xfrm>
            <a:off x="6164525" y="1414100"/>
            <a:ext cx="719100" cy="2372700"/>
          </a:xfrm>
          <a:prstGeom prst="straightConnector1">
            <a:avLst/>
          </a:prstGeom>
          <a:noFill/>
          <a:ln cap="flat" cmpd="sng" w="9525">
            <a:solidFill>
              <a:srgbClr val="000000"/>
            </a:solidFill>
            <a:prstDash val="solid"/>
            <a:round/>
            <a:headEnd len="med" w="med" type="none"/>
            <a:tailEnd len="med" w="med" type="triangle"/>
          </a:ln>
        </p:spPr>
      </p:cxnSp>
      <p:sp>
        <p:nvSpPr>
          <p:cNvPr id="156" name="Google Shape;156;p16"/>
          <p:cNvSpPr txBox="1"/>
          <p:nvPr/>
        </p:nvSpPr>
        <p:spPr>
          <a:xfrm>
            <a:off x="5440700" y="920375"/>
            <a:ext cx="2018100" cy="38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This is the tangential linear acceleration</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Speed and acceleration on a merry-go-round</a:t>
            </a:r>
            <a:endParaRPr/>
          </a:p>
        </p:txBody>
      </p:sp>
      <p:sp>
        <p:nvSpPr>
          <p:cNvPr id="162" name="Google Shape;162;p1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t>What is the linear speed of a child seated 1.2 m from the center of a steadily rotating merry-go-round that makes one complete revolution in 4.0s? What is her acceleration?</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Bike</a:t>
            </a:r>
            <a:endParaRPr/>
          </a:p>
        </p:txBody>
      </p:sp>
      <p:sp>
        <p:nvSpPr>
          <p:cNvPr id="168" name="Google Shape;168;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A bicycle slows down uniformly from v = 8.4 m/s to rest over a distance of 115 m. Each wheel and tire has an overall diameter of 68 cm. Determine (a) the angular velocity of the wheels at the initial instant, </a:t>
            </a:r>
            <a:r>
              <a:rPr lang="en" sz="1800"/>
              <a:t>(b) the total number of revolutions each wheel rotates in coming to rest, © the angular acceleration of the wheel, and (d) the time it took to come to a stop.</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Torque</a:t>
            </a:r>
            <a:endParaRPr/>
          </a:p>
        </p:txBody>
      </p:sp>
      <p:pic>
        <p:nvPicPr>
          <p:cNvPr id="174" name="Google Shape;174;p19"/>
          <p:cNvPicPr preferRelativeResize="0"/>
          <p:nvPr/>
        </p:nvPicPr>
        <p:blipFill>
          <a:blip r:embed="rId3">
            <a:alphaModFix/>
          </a:blip>
          <a:stretch>
            <a:fillRect/>
          </a:stretch>
        </p:blipFill>
        <p:spPr>
          <a:xfrm>
            <a:off x="152400" y="1460250"/>
            <a:ext cx="3954552" cy="3530850"/>
          </a:xfrm>
          <a:prstGeom prst="rect">
            <a:avLst/>
          </a:prstGeom>
          <a:noFill/>
          <a:ln>
            <a:noFill/>
          </a:ln>
        </p:spPr>
      </p:pic>
      <p:pic>
        <p:nvPicPr>
          <p:cNvPr id="175" name="Google Shape;175;p19"/>
          <p:cNvPicPr preferRelativeResize="0"/>
          <p:nvPr/>
        </p:nvPicPr>
        <p:blipFill>
          <a:blip r:embed="rId4">
            <a:alphaModFix/>
          </a:blip>
          <a:stretch>
            <a:fillRect/>
          </a:stretch>
        </p:blipFill>
        <p:spPr>
          <a:xfrm>
            <a:off x="4403150" y="1460250"/>
            <a:ext cx="4680425" cy="2504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0"/>
          <p:cNvSpPr txBox="1"/>
          <p:nvPr>
            <p:ph idx="1" type="body"/>
          </p:nvPr>
        </p:nvSpPr>
        <p:spPr>
          <a:xfrm>
            <a:off x="1297500" y="292400"/>
            <a:ext cx="7038900" cy="4186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t>What is the maximum torque exerted by a 55-kg person riding a bike if the rider puts all her weight on each pedal when climbing a hill? The pedals rotate in a circle of radius 17 cm.</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21"/>
          <p:cNvSpPr txBox="1"/>
          <p:nvPr>
            <p:ph type="title"/>
          </p:nvPr>
        </p:nvSpPr>
        <p:spPr>
          <a:xfrm>
            <a:off x="1297500" y="546150"/>
            <a:ext cx="7038900" cy="3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still don’t get torque, just think of wrenches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